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6" r:id="rId5"/>
    <p:sldId id="259" r:id="rId6"/>
    <p:sldId id="260" r:id="rId7"/>
    <p:sldId id="268" r:id="rId8"/>
    <p:sldId id="261" r:id="rId9"/>
    <p:sldId id="262" r:id="rId10"/>
    <p:sldId id="263" r:id="rId11"/>
    <p:sldId id="264" r:id="rId12"/>
    <p:sldId id="26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668B8D-FE05-574E-8D4A-76E028330501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3C6FE-2ED2-AA4A-B483-672C0DC53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5F7D-04A8-D940-9811-A644A6047A67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AFAD6-B580-4840-8EB0-71AE11E5C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3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5F7D-04A8-D940-9811-A644A6047A67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AFAD6-B580-4840-8EB0-71AE11E5C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17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5F7D-04A8-D940-9811-A644A6047A67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AFAD6-B580-4840-8EB0-71AE11E5C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49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5F7D-04A8-D940-9811-A644A6047A67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AFAD6-B580-4840-8EB0-71AE11E5C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2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5F7D-04A8-D940-9811-A644A6047A67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AFAD6-B580-4840-8EB0-71AE11E5C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3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5F7D-04A8-D940-9811-A644A6047A67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AFAD6-B580-4840-8EB0-71AE11E5C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71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5F7D-04A8-D940-9811-A644A6047A67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AFAD6-B580-4840-8EB0-71AE11E5C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97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5F7D-04A8-D940-9811-A644A6047A67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AFAD6-B580-4840-8EB0-71AE11E5C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73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5F7D-04A8-D940-9811-A644A6047A67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AFAD6-B580-4840-8EB0-71AE11E5C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9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5F7D-04A8-D940-9811-A644A6047A67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AFAD6-B580-4840-8EB0-71AE11E5C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8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5F7D-04A8-D940-9811-A644A6047A67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AFAD6-B580-4840-8EB0-71AE11E5C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8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75F7D-04A8-D940-9811-A644A6047A67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AFAD6-B580-4840-8EB0-71AE11E5C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6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Infrastructure as Code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5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81BFFAB-1E83-4ED4-B5F7-85E7E969A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How to test locally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/>
              <a:t>Virtual Machines (VirtualBox)</a:t>
            </a:r>
          </a:p>
          <a:p>
            <a:r>
              <a:rPr lang="en-US" sz="1800"/>
              <a:t>Vagrant is commonly used to manage machines</a:t>
            </a:r>
          </a:p>
          <a:p>
            <a:r>
              <a:rPr lang="en-US" sz="1800"/>
              <a:t>Containers</a:t>
            </a:r>
          </a:p>
          <a:p>
            <a:r>
              <a:rPr lang="en-US" sz="1800"/>
              <a:t>Docker can provide a good alternative to Vagrant</a:t>
            </a:r>
          </a:p>
        </p:txBody>
      </p:sp>
    </p:spTree>
    <p:extLst>
      <p:ext uri="{BB962C8B-B14F-4D97-AF65-F5344CB8AC3E}">
        <p14:creationId xmlns:p14="http://schemas.microsoft.com/office/powerpoint/2010/main" val="1458854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A309A7-1751-4ABE-A3C1-EEC40366AD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D8EB6-EAE1-4F9C-B398-83321E2872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3DA4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5B6DDDC-91AC-4B25-895D-4F10C5D06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442" y="3237932"/>
            <a:ext cx="1462088" cy="382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/>
              <a:t>How to test </a:t>
            </a:r>
            <a:r>
              <a:rPr lang="en-US" err="1"/>
              <a:t>IaC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/>
              <a:t>Various testing frameworks exist</a:t>
            </a:r>
          </a:p>
          <a:p>
            <a:r>
              <a:rPr lang="en-US" sz="2400"/>
              <a:t>Can test the IaC code and the final output</a:t>
            </a:r>
          </a:p>
          <a:p>
            <a:r>
              <a:rPr lang="en-US" sz="2400"/>
              <a:t>IaC code can be tested with the frameworks for the language (Rspec for Ruby)</a:t>
            </a:r>
          </a:p>
          <a:p>
            <a:r>
              <a:rPr lang="en-US" sz="2400"/>
              <a:t>Inspec can test the final machine and verify compliance</a:t>
            </a:r>
          </a:p>
          <a:p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13521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F9F79B-A093-478E-96B5-EE02BC93A8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C22394-EBC2-4FAF-A555-6C02D589EED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7194F93-1F71-4A70-9DF1-28F1837711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114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BC0C84-DC2A-43AE-9576-0A44295E8B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rgbClr val="006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94E75DD-5C86-4306-9556-5E3A81A05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08" r="11433" b="-1"/>
          <a:stretch/>
        </p:blipFill>
        <p:spPr>
          <a:xfrm>
            <a:off x="6492114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4526280"/>
            <a:ext cx="7410681" cy="1737360"/>
          </a:xfrm>
        </p:spPr>
        <p:txBody>
          <a:bodyPr>
            <a:normAutofit/>
          </a:bodyPr>
          <a:lstStyle/>
          <a:p>
            <a:r>
              <a:rPr lang="en-US" sz="4800"/>
              <a:t>How to Automate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595293"/>
            <a:ext cx="5676637" cy="3463951"/>
          </a:xfrm>
        </p:spPr>
        <p:txBody>
          <a:bodyPr anchor="ctr">
            <a:normAutofit/>
          </a:bodyPr>
          <a:lstStyle/>
          <a:p>
            <a:r>
              <a:rPr lang="en-US" sz="1800"/>
              <a:t>Automating depends on choice of tools</a:t>
            </a:r>
          </a:p>
          <a:p>
            <a:r>
              <a:rPr lang="en-US" sz="1800"/>
              <a:t>Chef uses a Pull approach (Nodes will converge)</a:t>
            </a:r>
          </a:p>
          <a:p>
            <a:r>
              <a:rPr lang="en-US" sz="1800"/>
              <a:t>Ansible uses a Push approach (Plays are applied)</a:t>
            </a:r>
          </a:p>
          <a:p>
            <a:r>
              <a:rPr lang="en-US" sz="1800"/>
              <a:t>Building environments should be the same as building the application (Build servers)</a:t>
            </a:r>
          </a:p>
        </p:txBody>
      </p:sp>
    </p:spTree>
    <p:extLst>
      <p:ext uri="{BB962C8B-B14F-4D97-AF65-F5344CB8AC3E}">
        <p14:creationId xmlns:p14="http://schemas.microsoft.com/office/powerpoint/2010/main" val="61688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Requirements</a:t>
            </a:r>
          </a:p>
          <a:p>
            <a:pPr lvl="1"/>
            <a:r>
              <a:rPr lang="en-US"/>
              <a:t>Need Vagrant</a:t>
            </a:r>
          </a:p>
          <a:p>
            <a:pPr lvl="1"/>
            <a:r>
              <a:rPr lang="en-US"/>
              <a:t>Need VirtualBox / Hyper-V</a:t>
            </a:r>
          </a:p>
          <a:p>
            <a:pPr lvl="1"/>
            <a:r>
              <a:rPr lang="en-US"/>
              <a:t>Need Chef</a:t>
            </a:r>
          </a:p>
          <a:p>
            <a:r>
              <a:rPr lang="en-US"/>
              <a:t>Goals</a:t>
            </a:r>
          </a:p>
          <a:p>
            <a:pPr lvl="1"/>
            <a:r>
              <a:rPr lang="en-US"/>
              <a:t>Install Apache Web Server</a:t>
            </a:r>
          </a:p>
          <a:p>
            <a:pPr lvl="1"/>
            <a:r>
              <a:rPr lang="en-US"/>
              <a:t>Build a basic web page</a:t>
            </a:r>
          </a:p>
          <a:p>
            <a:pPr lvl="1"/>
            <a:r>
              <a:rPr lang="en-US"/>
              <a:t>Show complexity of simple example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53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62E45A4A-F8BC-4BF5-8617-B9D3BEB29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5" r="1" b="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/>
              <a:t>Infrastructure used to be managed by hand or scripts</a:t>
            </a:r>
          </a:p>
          <a:p>
            <a:r>
              <a:rPr lang="en-US" sz="2000"/>
              <a:t>Works when you have few machines</a:t>
            </a:r>
          </a:p>
          <a:p>
            <a:r>
              <a:rPr lang="en-US" sz="2000"/>
              <a:t>Infrastructure becomes a snowflake</a:t>
            </a:r>
          </a:p>
          <a:p>
            <a:r>
              <a:rPr lang="en-US" sz="2000"/>
              <a:t>Infrastructure fails, nobody knows how it was configured, in what order</a:t>
            </a:r>
          </a:p>
          <a:p>
            <a:r>
              <a:rPr lang="en-US" sz="2000"/>
              <a:t>Changes are scary to make, don’t know the impact of changes, can’t fix something if it is broken</a:t>
            </a:r>
          </a:p>
        </p:txBody>
      </p:sp>
    </p:spTree>
    <p:extLst>
      <p:ext uri="{BB962C8B-B14F-4D97-AF65-F5344CB8AC3E}">
        <p14:creationId xmlns:p14="http://schemas.microsoft.com/office/powerpoint/2010/main" val="1743155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AB06006-5003-4EC7-AC68-1CE59C987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24CD679-7405-4CD3-A92A-9469F279A5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05" y="640263"/>
            <a:ext cx="5221266" cy="1344975"/>
          </a:xfrm>
        </p:spPr>
        <p:txBody>
          <a:bodyPr>
            <a:normAutofit/>
          </a:bodyPr>
          <a:lstStyle/>
          <a:p>
            <a:r>
              <a:rPr lang="en-US" sz="4000"/>
              <a:t>Infrastructure 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10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US" sz="2400"/>
              <a:t>Developers had the same problem with code</a:t>
            </a:r>
          </a:p>
          <a:p>
            <a:r>
              <a:rPr lang="en-US" sz="2400"/>
              <a:t>Helped fix this by introducing version control and testing</a:t>
            </a:r>
          </a:p>
          <a:p>
            <a:r>
              <a:rPr lang="en-US" sz="2400"/>
              <a:t>Why not do the same for Infrastructure?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02729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D70063F-7C71-4CC3-992A-916AD1389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" r="394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err="1"/>
              <a:t>IaC</a:t>
            </a:r>
            <a:r>
              <a:rPr lang="en-US"/>
              <a:t> needs to be easy to read and follow</a:t>
            </a:r>
          </a:p>
          <a:p>
            <a:r>
              <a:rPr lang="en-US"/>
              <a:t>Infrastructure needs to be idempotent</a:t>
            </a:r>
          </a:p>
          <a:p>
            <a:r>
              <a:rPr lang="en-US"/>
              <a:t>Changes should not break other components</a:t>
            </a:r>
          </a:p>
          <a:p>
            <a:r>
              <a:rPr lang="en-US"/>
              <a:t>Destructive changes need to be managed</a:t>
            </a:r>
          </a:p>
        </p:txBody>
      </p:sp>
    </p:spTree>
    <p:extLst>
      <p:ext uri="{BB962C8B-B14F-4D97-AF65-F5344CB8AC3E}">
        <p14:creationId xmlns:p14="http://schemas.microsoft.com/office/powerpoint/2010/main" val="77320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6AD98A3-DC8B-4A0F-99D6-F3BEF66FC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62" b="1233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400"/>
              <a:t>Changes can be versioned</a:t>
            </a:r>
          </a:p>
          <a:p>
            <a:r>
              <a:rPr lang="en-US" sz="1400"/>
              <a:t>Changes can be tested</a:t>
            </a:r>
          </a:p>
          <a:p>
            <a:r>
              <a:rPr lang="en-US" sz="1400"/>
              <a:t>Order of changes can be measured</a:t>
            </a:r>
          </a:p>
          <a:p>
            <a:r>
              <a:rPr lang="en-US" sz="1400"/>
              <a:t>Changes can be applied to multiple machines at the same time</a:t>
            </a:r>
          </a:p>
          <a:p>
            <a:r>
              <a:rPr lang="en-US" sz="1400"/>
              <a:t>Infrastructure can be rebuilt when needed with confidence</a:t>
            </a:r>
          </a:p>
          <a:p>
            <a:r>
              <a:rPr lang="en-US" sz="1400"/>
              <a:t>Infrastructure can be scaled</a:t>
            </a:r>
          </a:p>
          <a:p>
            <a:r>
              <a:rPr lang="en-US" sz="1400"/>
              <a:t>Environments can be kept in sync</a:t>
            </a:r>
          </a:p>
        </p:txBody>
      </p:sp>
    </p:spTree>
    <p:extLst>
      <p:ext uri="{BB962C8B-B14F-4D97-AF65-F5344CB8AC3E}">
        <p14:creationId xmlns:p14="http://schemas.microsoft.com/office/powerpoint/2010/main" val="46523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130277F-2E6F-4075-8599-A7B66B1F2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13" b="7888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Drawbacks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/>
              <a:t>Need to understand how to configure applications</a:t>
            </a:r>
          </a:p>
          <a:p>
            <a:r>
              <a:rPr lang="en-US" sz="1800"/>
              <a:t>Need to understand the infrastructure</a:t>
            </a:r>
          </a:p>
          <a:p>
            <a:r>
              <a:rPr lang="en-US" sz="1800"/>
              <a:t>Tools are highly opinionated</a:t>
            </a:r>
          </a:p>
          <a:p>
            <a:r>
              <a:rPr lang="en-US" sz="1800"/>
              <a:t>Have to change culture or snowflakes will appear</a:t>
            </a:r>
          </a:p>
          <a:p>
            <a:r>
              <a:rPr lang="en-US" sz="1800"/>
              <a:t>Can be hard to update existing machines to use</a:t>
            </a:r>
          </a:p>
        </p:txBody>
      </p:sp>
    </p:spTree>
    <p:extLst>
      <p:ext uri="{BB962C8B-B14F-4D97-AF65-F5344CB8AC3E}">
        <p14:creationId xmlns:p14="http://schemas.microsoft.com/office/powerpoint/2010/main" val="364641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(Vagrant)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Vagrant uses a Ruby DSL</a:t>
            </a:r>
          </a:p>
          <a:p>
            <a:r>
              <a:rPr lang="en-US"/>
              <a:t>Used to provision Virtual Machines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2809081"/>
            <a:ext cx="91694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59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(Chef)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Chef uses Ruby DSL </a:t>
            </a:r>
          </a:p>
          <a:p>
            <a:r>
              <a:rPr lang="en-US"/>
              <a:t>Cookbooks provide a set of instructions to install a particular product</a:t>
            </a:r>
          </a:p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053" y="2819400"/>
            <a:ext cx="8890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63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(</a:t>
            </a:r>
            <a:r>
              <a:rPr lang="en-US" err="1"/>
              <a:t>Ansible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Ansible</a:t>
            </a:r>
            <a:r>
              <a:rPr lang="en-US"/>
              <a:t> is configuration based</a:t>
            </a:r>
          </a:p>
          <a:p>
            <a:r>
              <a:rPr lang="en-US"/>
              <a:t>Plays provide a set of instructions to install a product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2" y="2899103"/>
            <a:ext cx="10058400" cy="354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77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Infrastructure as Code</vt:lpstr>
      <vt:lpstr>Background</vt:lpstr>
      <vt:lpstr>Infrastructure as Code</vt:lpstr>
      <vt:lpstr>Requirements</vt:lpstr>
      <vt:lpstr>Benefits</vt:lpstr>
      <vt:lpstr>Drawbacks</vt:lpstr>
      <vt:lpstr>Example (Vagrant)</vt:lpstr>
      <vt:lpstr>Example (Chef)</vt:lpstr>
      <vt:lpstr>Example (Ansible)</vt:lpstr>
      <vt:lpstr>How to test locally</vt:lpstr>
      <vt:lpstr>How to test IaC</vt:lpstr>
      <vt:lpstr>How to Automate</vt:lpstr>
      <vt:lpstr>Practical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Infrastructure as Code</dc:title>
  <cp:revision>1</cp:revision>
  <dcterms:modified xsi:type="dcterms:W3CDTF">2017-11-22T17:01:09Z</dcterms:modified>
</cp:coreProperties>
</file>